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3" r:id="rId6"/>
    <p:sldId id="265" r:id="rId7"/>
  </p:sldIdLst>
  <p:sldSz cx="18288000" cy="10287000"/>
  <p:notesSz cx="6858000" cy="9144000"/>
  <p:embeddedFontLst>
    <p:embeddedFont>
      <p:font typeface="Arial Rounded MT Bold" panose="020F0704030504030204" pitchFamily="34" charset="0"/>
      <p:regular r:id="rId9"/>
    </p:embeddedFont>
    <p:embeddedFont>
      <p:font typeface="League Gothic" panose="020B0604020202020204" charset="0"/>
      <p:regular r:id="rId10"/>
    </p:embeddedFont>
    <p:embeddedFont>
      <p:font typeface="Muli" panose="020B0604020202020204" charset="0"/>
      <p:regular r:id="rId11"/>
    </p:embeddedFont>
    <p:embeddedFont>
      <p:font typeface="Muli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314"/>
    <a:srgbClr val="A6A080"/>
    <a:srgbClr val="8A856B"/>
    <a:srgbClr val="AB9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07F63-8556-45B8-8EEC-C6C7CF33C22F}" type="datetimeFigureOut">
              <a:rPr lang="en-GB" smtClean="0"/>
              <a:t>06/06/2025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ADC6C-FE05-40C7-9CA3-93DC9C4197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230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ADC6C-FE05-40C7-9CA3-93DC9C41975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1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r="-21368" b="-3453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14586" y="4273591"/>
            <a:ext cx="13658828" cy="2757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82"/>
              </a:lnSpc>
            </a:pPr>
            <a:r>
              <a:rPr lang="en-US" sz="18680" dirty="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PROJECT - 2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11958" y="8937769"/>
            <a:ext cx="5264084" cy="101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3200" u="sng" spc="379" dirty="0" err="1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Presentor</a:t>
            </a:r>
            <a:endParaRPr lang="en-US" sz="3200" u="sng" spc="379" dirty="0">
              <a:solidFill>
                <a:srgbClr val="F4D314"/>
              </a:solidFill>
              <a:latin typeface="Muli"/>
              <a:ea typeface="Muli"/>
              <a:cs typeface="Muli"/>
              <a:sym typeface="Muli"/>
            </a:endParaRPr>
          </a:p>
          <a:p>
            <a:pPr algn="ctr">
              <a:lnSpc>
                <a:spcPts val="2610"/>
              </a:lnSpc>
            </a:pPr>
            <a:endParaRPr lang="en-US" sz="3200" u="sng" spc="379" dirty="0">
              <a:solidFill>
                <a:srgbClr val="F4D314"/>
              </a:solidFill>
              <a:latin typeface="Muli"/>
              <a:ea typeface="Muli"/>
              <a:cs typeface="Muli"/>
              <a:sym typeface="Muli"/>
            </a:endParaRPr>
          </a:p>
          <a:p>
            <a:pPr algn="ctr">
              <a:lnSpc>
                <a:spcPts val="2610"/>
              </a:lnSpc>
            </a:pPr>
            <a:r>
              <a:rPr lang="en-US" sz="3200" u="sng" spc="379" dirty="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BRIJESH PATEL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53633" y="3561233"/>
            <a:ext cx="8380734" cy="626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3598" spc="539" dirty="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NEXT HIKE SOLUTIONS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11958" y="990600"/>
            <a:ext cx="5264084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 spc="379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PRESENTATION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90500"/>
            <a:ext cx="18288000" cy="10515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252700" y="342900"/>
            <a:ext cx="128349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 dirty="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Project Vision, Functionality &amp; Uniqueness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00200" y="2019300"/>
            <a:ext cx="2675503" cy="338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 u="sng" dirty="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VISION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78802" y="2019300"/>
            <a:ext cx="3036798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 u="sng" dirty="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FUNCTIONALITY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92877" y="2019300"/>
            <a:ext cx="3036798" cy="3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 u="sng" dirty="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UNIQUINESS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B77ED7-52EA-332A-5363-2E9C780F8A2B}"/>
              </a:ext>
            </a:extLst>
          </p:cNvPr>
          <p:cNvSpPr txBox="1"/>
          <p:nvPr/>
        </p:nvSpPr>
        <p:spPr>
          <a:xfrm>
            <a:off x="990600" y="3009899"/>
            <a:ext cx="3886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2">
                    <a:lumMod val="75000"/>
                  </a:schemeClr>
                </a:solidFill>
              </a:rPr>
              <a:t>Data Filtering , Merging and Visualization for better understanding</a:t>
            </a:r>
          </a:p>
          <a:p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CD4A6A-4EEB-1136-F0C7-C5D11678FB29}"/>
              </a:ext>
            </a:extLst>
          </p:cNvPr>
          <p:cNvSpPr txBox="1"/>
          <p:nvPr/>
        </p:nvSpPr>
        <p:spPr>
          <a:xfrm>
            <a:off x="7010400" y="3024307"/>
            <a:ext cx="441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800" dirty="0">
                <a:solidFill>
                  <a:srgbClr val="A6A080"/>
                </a:solidFill>
              </a:rPr>
              <a:t>Visualize the data so any one can have an insights regarding that</a:t>
            </a:r>
          </a:p>
          <a:p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F23EA7-0FA6-76DC-248F-5D8D8151F677}"/>
              </a:ext>
            </a:extLst>
          </p:cNvPr>
          <p:cNvSpPr txBox="1"/>
          <p:nvPr/>
        </p:nvSpPr>
        <p:spPr>
          <a:xfrm>
            <a:off x="13335000" y="2933700"/>
            <a:ext cx="3886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2">
                    <a:lumMod val="75000"/>
                  </a:schemeClr>
                </a:solidFill>
              </a:rPr>
              <a:t>Use of different libraries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bg2">
                    <a:lumMod val="75000"/>
                  </a:schemeClr>
                </a:solidFill>
              </a:rPr>
              <a:t>Create different plot like </a:t>
            </a:r>
            <a:r>
              <a:rPr lang="en-GB" sz="2800" dirty="0" err="1">
                <a:solidFill>
                  <a:schemeClr val="bg2">
                    <a:lumMod val="75000"/>
                  </a:schemeClr>
                </a:solidFill>
              </a:rPr>
              <a:t>LinePlot</a:t>
            </a:r>
            <a:r>
              <a:rPr lang="en-GB" sz="28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en-GB" sz="2800" dirty="0" err="1">
                <a:solidFill>
                  <a:schemeClr val="bg2">
                    <a:lumMod val="75000"/>
                  </a:schemeClr>
                </a:solidFill>
              </a:rPr>
              <a:t>BarPlot</a:t>
            </a:r>
            <a:r>
              <a:rPr lang="en-GB" sz="28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en-GB" sz="2800" dirty="0" err="1">
                <a:solidFill>
                  <a:schemeClr val="bg2">
                    <a:lumMod val="75000"/>
                  </a:schemeClr>
                </a:solidFill>
              </a:rPr>
              <a:t>HistogramPlot</a:t>
            </a:r>
            <a:r>
              <a:rPr lang="en-GB" sz="2800" dirty="0">
                <a:solidFill>
                  <a:schemeClr val="bg2">
                    <a:lumMod val="75000"/>
                  </a:schemeClr>
                </a:solidFill>
              </a:rPr>
              <a:t> and </a:t>
            </a:r>
            <a:r>
              <a:rPr lang="en-GB" sz="2800" dirty="0" err="1">
                <a:solidFill>
                  <a:schemeClr val="bg2">
                    <a:lumMod val="75000"/>
                  </a:schemeClr>
                </a:solidFill>
              </a:rPr>
              <a:t>HeatMap</a:t>
            </a:r>
            <a:endParaRPr lang="en-GB" sz="2800" dirty="0">
              <a:solidFill>
                <a:schemeClr val="bg2">
                  <a:lumMod val="75000"/>
                </a:schemeClr>
              </a:solidFill>
            </a:endParaRPr>
          </a:p>
          <a:p>
            <a:endParaRPr lang="en-GB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237201A-5FBC-2599-54C1-7BB02CCDE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24" b="-1110"/>
          <a:stretch>
            <a:fillRect/>
          </a:stretch>
        </p:blipFill>
        <p:spPr>
          <a:xfrm>
            <a:off x="533400" y="5812835"/>
            <a:ext cx="4591050" cy="39788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7CAEABC-4460-9A67-3C85-A7EACE678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9" t="1691" r="3950"/>
          <a:stretch>
            <a:fillRect/>
          </a:stretch>
        </p:blipFill>
        <p:spPr>
          <a:xfrm>
            <a:off x="6324600" y="5600701"/>
            <a:ext cx="5240938" cy="41909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BED2719-5EE8-AC7E-7497-FFB005021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607" y="5753099"/>
            <a:ext cx="5240938" cy="41909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819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7200" y="774599"/>
            <a:ext cx="105156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 dirty="0">
                <a:solidFill>
                  <a:srgbClr val="F4D314"/>
                </a:solidFill>
                <a:latin typeface="League Gothic"/>
                <a:ea typeface="League Gothic"/>
                <a:cs typeface="League Gothic"/>
                <a:sym typeface="League Gothic"/>
              </a:rPr>
              <a:t>Libraries</a:t>
            </a:r>
            <a:r>
              <a:rPr lang="en-US" sz="8185" dirty="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 and their </a:t>
            </a:r>
            <a:r>
              <a:rPr lang="en-US" sz="8185" dirty="0">
                <a:solidFill>
                  <a:srgbClr val="F4D314"/>
                </a:solidFill>
                <a:latin typeface="League Gothic"/>
                <a:ea typeface="League Gothic"/>
                <a:cs typeface="League Gothic"/>
                <a:sym typeface="League Gothic"/>
              </a:rPr>
              <a:t>Functionalities</a:t>
            </a: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7BF97C50-A801-D3A2-04DB-3CAE8D39B2F0}"/>
              </a:ext>
            </a:extLst>
          </p:cNvPr>
          <p:cNvGrpSpPr/>
          <p:nvPr/>
        </p:nvGrpSpPr>
        <p:grpSpPr>
          <a:xfrm>
            <a:off x="11125200" y="4000500"/>
            <a:ext cx="8891027" cy="8830198"/>
            <a:chOff x="0" y="0"/>
            <a:chExt cx="812800" cy="812800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5ACF8D7A-AB11-6C47-DC7F-5F83CB290A6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90EAB72-5AE5-9816-1578-4310B23DF397}"/>
              </a:ext>
            </a:extLst>
          </p:cNvPr>
          <p:cNvSpPr txBox="1"/>
          <p:nvPr/>
        </p:nvSpPr>
        <p:spPr>
          <a:xfrm>
            <a:off x="457201" y="2476499"/>
            <a:ext cx="10363199" cy="6324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rgbClr val="F4D314"/>
                </a:solidFill>
              </a:rPr>
              <a:t>Pandas : </a:t>
            </a:r>
          </a:p>
          <a:p>
            <a:r>
              <a:rPr lang="en-GB" sz="2400" dirty="0">
                <a:solidFill>
                  <a:schemeClr val="bg1"/>
                </a:solidFill>
              </a:rPr>
              <a:t>For importing Data, Data Cleaning, Data Merging, Data Classification and Data Exporting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GB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rgbClr val="F4D314"/>
                </a:solidFill>
              </a:rPr>
              <a:t> </a:t>
            </a:r>
            <a:r>
              <a:rPr lang="en-GB" sz="2400" dirty="0" err="1">
                <a:solidFill>
                  <a:srgbClr val="F4D314"/>
                </a:solidFill>
              </a:rPr>
              <a:t>Scipy.Stats</a:t>
            </a:r>
            <a:r>
              <a:rPr lang="en-GB" sz="2400" dirty="0">
                <a:solidFill>
                  <a:srgbClr val="F4D314"/>
                </a:solidFill>
              </a:rPr>
              <a:t> : 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For Calculation of Skewness &amp; Kurtosis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rgbClr val="F4D314"/>
                </a:solidFill>
              </a:rPr>
              <a:t> </a:t>
            </a:r>
            <a:r>
              <a:rPr lang="en-GB" sz="2400" dirty="0" err="1">
                <a:solidFill>
                  <a:srgbClr val="F4D314"/>
                </a:solidFill>
              </a:rPr>
              <a:t>Numpy</a:t>
            </a:r>
            <a:r>
              <a:rPr lang="en-GB" sz="2400" dirty="0">
                <a:solidFill>
                  <a:srgbClr val="F4D314"/>
                </a:solidFill>
              </a:rPr>
              <a:t> : 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For Numeric Calculation like IQR, Percentile and Searching the Outliers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 err="1">
                <a:solidFill>
                  <a:srgbClr val="F4D314"/>
                </a:solidFill>
              </a:rPr>
              <a:t>Matplotlib.Pyplot</a:t>
            </a:r>
            <a:r>
              <a:rPr lang="en-GB" sz="2400" dirty="0">
                <a:solidFill>
                  <a:srgbClr val="F4D314"/>
                </a:solidFill>
              </a:rPr>
              <a:t> : 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For Ploting the Graph, Applying the different methods to the Plot and make Visualization more designing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rgbClr val="F4D314"/>
                </a:solidFill>
              </a:rPr>
              <a:t> Seaborn : </a:t>
            </a:r>
          </a:p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</a:rPr>
              <a:t>For Ploting the different Plot like Bar Plot, Line Plot, Histogram and </a:t>
            </a:r>
            <a:r>
              <a:rPr lang="en-GB" sz="2400" dirty="0" err="1">
                <a:solidFill>
                  <a:schemeClr val="bg1">
                    <a:lumMod val="95000"/>
                  </a:schemeClr>
                </a:solidFill>
              </a:rPr>
              <a:t>HeatMap</a:t>
            </a:r>
            <a:endParaRPr lang="en-GB" sz="1600" dirty="0"/>
          </a:p>
          <a:p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3416" b="-8341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23042" y="3578009"/>
            <a:ext cx="1681162" cy="192363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090"/>
              </a:lnSpc>
            </a:pPr>
            <a:r>
              <a:rPr lang="en-US" sz="4200" b="1" dirty="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2k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545176-22A1-1F08-39D7-2CD5D8753E91}"/>
              </a:ext>
            </a:extLst>
          </p:cNvPr>
          <p:cNvSpPr txBox="1"/>
          <p:nvPr/>
        </p:nvSpPr>
        <p:spPr>
          <a:xfrm>
            <a:off x="914400" y="1562100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4D314"/>
                </a:solidFill>
                <a:latin typeface="League Gothic"/>
                <a:ea typeface="League Gothic"/>
                <a:cs typeface="League Gothic"/>
                <a:sym typeface="League Gothic"/>
              </a:rPr>
              <a:t>-: CHALLENGES :-</a:t>
            </a:r>
            <a:endParaRPr lang="en-GB" sz="4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40EF38-0111-0408-6C5F-73171EE4C1C4}"/>
              </a:ext>
            </a:extLst>
          </p:cNvPr>
          <p:cNvSpPr txBox="1"/>
          <p:nvPr/>
        </p:nvSpPr>
        <p:spPr>
          <a:xfrm>
            <a:off x="11201400" y="163830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rgbClr val="F4D314"/>
                </a:solidFill>
                <a:latin typeface="League Gothic"/>
                <a:ea typeface="League Gothic"/>
                <a:cs typeface="League Gothic"/>
                <a:sym typeface="League Gothic"/>
              </a:rPr>
              <a:t>- : SOLUTIONS :-</a:t>
            </a:r>
            <a:endParaRPr lang="en-GB" sz="7200" dirty="0"/>
          </a:p>
          <a:p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02FBBE-4B96-1A72-B7F1-654CF1DCFCF1}"/>
              </a:ext>
            </a:extLst>
          </p:cNvPr>
          <p:cNvSpPr txBox="1"/>
          <p:nvPr/>
        </p:nvSpPr>
        <p:spPr>
          <a:xfrm>
            <a:off x="381000" y="3115628"/>
            <a:ext cx="6477000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🔍 </a:t>
            </a:r>
            <a:r>
              <a:rPr lang="en-US" altLang="en-US" sz="2000" dirty="0">
                <a:solidFill>
                  <a:srgbClr val="F4D314"/>
                </a:solidFill>
                <a:latin typeface="Arial Rounded MT Bold" panose="020F0704030504030204" pitchFamily="34" charset="0"/>
              </a:rPr>
              <a:t>1. Data Filtering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Missing or </a:t>
            </a:r>
            <a:r>
              <a:rPr lang="en-US" altLang="en-US" sz="2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NaN</a:t>
            </a: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values affect filtering logic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Complex filtering conditions are hard to write and debug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Case sensitivity causes string mismatches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🔗 </a:t>
            </a:r>
            <a:r>
              <a:rPr lang="en-US" altLang="en-US" sz="2000" dirty="0">
                <a:solidFill>
                  <a:srgbClr val="F4D314"/>
                </a:solidFill>
                <a:latin typeface="Arial Rounded MT Bold" panose="020F0704030504030204" pitchFamily="34" charset="0"/>
              </a:rPr>
              <a:t>2. Data Merging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Mismatched or non-unique keys result in incorrect merges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Performance issues with large datasets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Column name conflicts (e.g., _x, _y suffixes after merge)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Arial Rounded MT Bold" panose="020F07040305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📈 </a:t>
            </a:r>
            <a:r>
              <a:rPr lang="en-US" altLang="en-US" sz="2000" dirty="0">
                <a:solidFill>
                  <a:srgbClr val="F4D314"/>
                </a:solidFill>
                <a:latin typeface="Arial Rounded MT Bold" panose="020F0704030504030204" pitchFamily="34" charset="0"/>
              </a:rPr>
              <a:t>3. Data Visualization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Overplotting makes graphs unreadable with large datasets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Misleading axis scales distort data representation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Missing labels, legends, or poor formatting affect clarity</a:t>
            </a:r>
          </a:p>
          <a:p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5627BB-00C2-C192-AC00-F63FECE7C648}"/>
              </a:ext>
            </a:extLst>
          </p:cNvPr>
          <p:cNvSpPr txBox="1"/>
          <p:nvPr/>
        </p:nvSpPr>
        <p:spPr>
          <a:xfrm>
            <a:off x="9906000" y="3275767"/>
            <a:ext cx="7467600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🔍 </a:t>
            </a:r>
            <a:r>
              <a:rPr lang="en-US" altLang="en-US" sz="2000" dirty="0">
                <a:solidFill>
                  <a:srgbClr val="F4D314"/>
                </a:solidFill>
                <a:latin typeface="Arial Rounded MT Bold" panose="020F0704030504030204" pitchFamily="34" charset="0"/>
              </a:rPr>
              <a:t>1. Data Filtering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Use .</a:t>
            </a:r>
            <a:r>
              <a:rPr lang="en-US" altLang="en-US" sz="2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dropna</a:t>
            </a: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() or .</a:t>
            </a:r>
            <a:r>
              <a:rPr lang="en-US" altLang="en-US" sz="2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fillna</a:t>
            </a: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() to handle missing values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Use clear logical operators (&amp;, |) with parentheses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Normalize strings with .</a:t>
            </a:r>
            <a:r>
              <a:rPr lang="en-US" altLang="en-US" sz="2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str.lower</a:t>
            </a: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() and .</a:t>
            </a:r>
            <a:r>
              <a:rPr lang="en-US" altLang="en-US" sz="2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str.strip</a:t>
            </a: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()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n-US" altLang="en-US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🔗 </a:t>
            </a:r>
            <a:r>
              <a:rPr lang="en-US" altLang="en-US" sz="2000" dirty="0">
                <a:solidFill>
                  <a:srgbClr val="F4D314"/>
                </a:solidFill>
                <a:latin typeface="Arial Rounded MT Bold" panose="020F0704030504030204" pitchFamily="34" charset="0"/>
              </a:rPr>
              <a:t>2. Data Merging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Ensure consistent key types with .</a:t>
            </a:r>
            <a:r>
              <a:rPr lang="en-US" altLang="en-US" sz="2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astype</a:t>
            </a: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(str)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Optimize memory with .</a:t>
            </a:r>
            <a:r>
              <a:rPr lang="en-US" altLang="en-US" sz="2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astype</a:t>
            </a: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('category') or use </a:t>
            </a:r>
            <a:r>
              <a:rPr lang="en-US" altLang="en-US" sz="2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Dask</a:t>
            </a: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for large data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Resolve name conflicts with suffixes=('_left', '_right') in merge()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n-US" altLang="en-US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📈 </a:t>
            </a:r>
            <a:r>
              <a:rPr lang="en-US" altLang="en-US" sz="2000" dirty="0">
                <a:solidFill>
                  <a:srgbClr val="F4D314"/>
                </a:solidFill>
                <a:latin typeface="Arial Rounded MT Bold" panose="020F0704030504030204" pitchFamily="34" charset="0"/>
              </a:rPr>
              <a:t>3. Data Visualization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Sample or aggregate data (</a:t>
            </a:r>
            <a:r>
              <a:rPr lang="en-US" altLang="en-US" sz="2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df.sample</a:t>
            </a: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()) to reduce overplotting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Apply log scales (</a:t>
            </a:r>
            <a:r>
              <a:rPr lang="en-US" altLang="en-US" sz="2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plt.yscale</a:t>
            </a: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('log')) or set axis limits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Add clear titles, labels, and rotate ticks for readability</a:t>
            </a:r>
          </a:p>
          <a:p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9DD884-6469-469A-8AC9-D7523F96EB05}"/>
              </a:ext>
            </a:extLst>
          </p:cNvPr>
          <p:cNvSpPr txBox="1"/>
          <p:nvPr/>
        </p:nvSpPr>
        <p:spPr>
          <a:xfrm>
            <a:off x="1834317" y="190500"/>
            <a:ext cx="1249128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u="sng" dirty="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 Visualization</a:t>
            </a:r>
          </a:p>
          <a:p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E54FD4B-32D0-8085-BF96-273EB77AB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61" y="2037159"/>
            <a:ext cx="8236339" cy="41249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C6389C-FF7A-FDFB-E37A-6B80474DB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6398602"/>
            <a:ext cx="8839200" cy="36978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1CF296-912A-C84E-37CB-89700AA6D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589" y="2005884"/>
            <a:ext cx="9339012" cy="41561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14586" y="4273591"/>
            <a:ext cx="13658828" cy="2757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82"/>
              </a:lnSpc>
            </a:pPr>
            <a:r>
              <a:rPr lang="en-US" sz="1868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53633" y="3561233"/>
            <a:ext cx="8380734" cy="626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3598" spc="539" dirty="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 WANT TO SAY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48816" y="6857932"/>
            <a:ext cx="4190367" cy="30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8"/>
              </a:lnSpc>
            </a:pPr>
            <a:r>
              <a:rPr lang="en-US" sz="1799" spc="269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FOR YOUR ATTENTION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373</Words>
  <Application>Microsoft Office PowerPoint</Application>
  <PresentationFormat>Custom</PresentationFormat>
  <Paragraphs>67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Muli</vt:lpstr>
      <vt:lpstr>Calibri</vt:lpstr>
      <vt:lpstr>Muli Bold</vt:lpstr>
      <vt:lpstr>League Gothic</vt:lpstr>
      <vt:lpstr>Wingdings</vt:lpstr>
      <vt:lpstr>Arial Rounded MT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Simple Professional Data Analysis Presentation</dc:title>
  <cp:lastModifiedBy>Brijesh Patel</cp:lastModifiedBy>
  <cp:revision>6</cp:revision>
  <dcterms:created xsi:type="dcterms:W3CDTF">2006-08-16T00:00:00Z</dcterms:created>
  <dcterms:modified xsi:type="dcterms:W3CDTF">2025-06-05T21:47:16Z</dcterms:modified>
  <dc:identifier>DAGphNWREuI</dc:identifier>
</cp:coreProperties>
</file>